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61" r:id="rId3"/>
    <p:sldId id="257" r:id="rId4"/>
    <p:sldId id="262" r:id="rId5"/>
    <p:sldId id="258" r:id="rId6"/>
    <p:sldId id="259" r:id="rId7"/>
    <p:sldId id="260"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45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B8091D-823F-7442-89B2-E8DB24F293AE}" type="datetimeFigureOut">
              <a:rPr lang="en-US" smtClean="0"/>
              <a:pPr/>
              <a:t>7/6/12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B8091D-823F-7442-89B2-E8DB24F293AE}" type="datetimeFigureOut">
              <a:rPr lang="en-US" smtClean="0"/>
              <a:pPr/>
              <a:t>7/6/12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B8091D-823F-7442-89B2-E8DB24F293AE}" type="datetimeFigureOut">
              <a:rPr lang="en-US" smtClean="0"/>
              <a:pPr/>
              <a:t>7/6/12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B8091D-823F-7442-89B2-E8DB24F293AE}" type="datetimeFigureOut">
              <a:rPr lang="en-US" smtClean="0"/>
              <a:pPr/>
              <a:t>7/6/12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B8091D-823F-7442-89B2-E8DB24F293AE}" type="datetimeFigureOut">
              <a:rPr lang="en-US" smtClean="0"/>
              <a:pPr/>
              <a:t>7/6/12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B8091D-823F-7442-89B2-E8DB24F293AE}" type="datetimeFigureOut">
              <a:rPr lang="en-US" smtClean="0"/>
              <a:pPr/>
              <a:t>7/6/12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B8091D-823F-7442-89B2-E8DB24F293AE}" type="datetimeFigureOut">
              <a:rPr lang="en-US" smtClean="0"/>
              <a:pPr/>
              <a:t>7/6/12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B8091D-823F-7442-89B2-E8DB24F293AE}" type="datetimeFigureOut">
              <a:rPr lang="en-US" smtClean="0"/>
              <a:pPr/>
              <a:t>7/6/12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B8091D-823F-7442-89B2-E8DB24F293AE}" type="datetimeFigureOut">
              <a:rPr lang="en-US" smtClean="0"/>
              <a:pPr/>
              <a:t>7/6/12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B8091D-823F-7442-89B2-E8DB24F293AE}" type="datetimeFigureOut">
              <a:rPr lang="en-US" smtClean="0"/>
              <a:pPr/>
              <a:t>7/6/12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B8091D-823F-7442-89B2-E8DB24F293AE}" type="datetimeFigureOut">
              <a:rPr lang="en-US" smtClean="0"/>
              <a:pPr/>
              <a:t>7/6/12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58D4F2-B965-BA45-82E1-003C7168981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B8091D-823F-7442-89B2-E8DB24F293AE}" type="datetimeFigureOut">
              <a:rPr lang="en-US" smtClean="0"/>
              <a:pPr/>
              <a:t>7/6/12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58D4F2-B965-BA45-82E1-003C716898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rt21.org/videos/short-alfredo-jaar-gramsci-pasolini" TargetMode="Externa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 Id="rId3" Type="http://schemas.openxmlformats.org/officeDocument/2006/relationships/hyperlink" Target="http://www.odessamemphis.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 Id="rId3" Type="http://schemas.openxmlformats.org/officeDocument/2006/relationships/hyperlink" Target="http://www.memphisblackartsalliance.org/index.php"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rt21.org/videos/short-alfredo-jaar-gramsci-"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55509" y="854770"/>
            <a:ext cx="8889684" cy="1470025"/>
          </a:xfrm>
        </p:spPr>
        <p:txBody>
          <a:bodyPr/>
          <a:lstStyle/>
          <a:p>
            <a:r>
              <a:rPr lang="en-US" dirty="0" smtClean="0">
                <a:solidFill>
                  <a:schemeClr val="bg1"/>
                </a:solidFill>
                <a:latin typeface="Helvetica"/>
                <a:cs typeface="Helvetica"/>
              </a:rPr>
              <a:t>Community Based Arts Education</a:t>
            </a:r>
            <a:endParaRPr lang="en-US" dirty="0">
              <a:solidFill>
                <a:schemeClr val="bg1"/>
              </a:solidFill>
              <a:latin typeface="Helvetica"/>
              <a:cs typeface="Helvetica"/>
            </a:endParaRPr>
          </a:p>
        </p:txBody>
      </p:sp>
      <p:pic>
        <p:nvPicPr>
          <p:cNvPr id="4" name="Picture 3" descr="plenza.tiff"/>
          <p:cNvPicPr>
            <a:picLocks noChangeAspect="1"/>
          </p:cNvPicPr>
          <p:nvPr/>
        </p:nvPicPr>
        <p:blipFill>
          <a:blip r:embed="rId2"/>
          <a:srcRect l="1935" t="1694" r="1935"/>
          <a:stretch>
            <a:fillRect/>
          </a:stretch>
        </p:blipFill>
        <p:spPr>
          <a:xfrm>
            <a:off x="2906702" y="2391603"/>
            <a:ext cx="3318173" cy="387677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44247" y="329697"/>
            <a:ext cx="8218914" cy="646331"/>
          </a:xfrm>
          <a:prstGeom prst="rect">
            <a:avLst/>
          </a:prstGeom>
          <a:noFill/>
        </p:spPr>
        <p:txBody>
          <a:bodyPr wrap="square" rtlCol="0">
            <a:spAutoFit/>
          </a:bodyPr>
          <a:lstStyle/>
          <a:p>
            <a:r>
              <a:rPr lang="en-US" sz="3600" dirty="0" smtClean="0">
                <a:solidFill>
                  <a:srgbClr val="FFFFFF"/>
                </a:solidFill>
                <a:latin typeface="Helvetica"/>
                <a:cs typeface="Helvetica"/>
              </a:rPr>
              <a:t>Who designed it?</a:t>
            </a:r>
          </a:p>
        </p:txBody>
      </p:sp>
      <p:sp>
        <p:nvSpPr>
          <p:cNvPr id="6" name="TextBox 5"/>
          <p:cNvSpPr txBox="1"/>
          <p:nvPr/>
        </p:nvSpPr>
        <p:spPr>
          <a:xfrm>
            <a:off x="976967" y="1233310"/>
            <a:ext cx="6826706" cy="3170099"/>
          </a:xfrm>
          <a:prstGeom prst="rect">
            <a:avLst/>
          </a:prstGeom>
          <a:noFill/>
        </p:spPr>
        <p:txBody>
          <a:bodyPr wrap="square" rtlCol="0">
            <a:spAutoFit/>
          </a:bodyPr>
          <a:lstStyle/>
          <a:p>
            <a:endParaRPr lang="en-US" sz="2500" dirty="0" smtClean="0">
              <a:solidFill>
                <a:srgbClr val="FFFFFF"/>
              </a:solidFill>
              <a:latin typeface="Helvetica"/>
              <a:cs typeface="Helvetica"/>
            </a:endParaRPr>
          </a:p>
          <a:p>
            <a:r>
              <a:rPr lang="en-US" sz="2500" dirty="0" smtClean="0">
                <a:solidFill>
                  <a:srgbClr val="FFFFFF"/>
                </a:solidFill>
                <a:latin typeface="Helvetica"/>
                <a:cs typeface="Helvetica"/>
              </a:rPr>
              <a:t>Kristin G. </a:t>
            </a:r>
            <a:r>
              <a:rPr lang="en-US" sz="2500" dirty="0" err="1" smtClean="0">
                <a:solidFill>
                  <a:srgbClr val="FFFFFF"/>
                </a:solidFill>
                <a:latin typeface="Helvetica"/>
                <a:cs typeface="Helvetica"/>
              </a:rPr>
              <a:t>Congdon</a:t>
            </a:r>
            <a:endParaRPr lang="en-US" sz="2500" dirty="0" smtClean="0">
              <a:solidFill>
                <a:srgbClr val="FFFFFF"/>
              </a:solidFill>
              <a:latin typeface="Helvetica"/>
              <a:cs typeface="Helvetica"/>
            </a:endParaRPr>
          </a:p>
          <a:p>
            <a:endParaRPr lang="en-US" sz="2500" dirty="0" smtClean="0">
              <a:solidFill>
                <a:srgbClr val="FFFFFF"/>
              </a:solidFill>
              <a:latin typeface="Helvetica"/>
              <a:cs typeface="Helvetica"/>
            </a:endParaRPr>
          </a:p>
          <a:p>
            <a:r>
              <a:rPr lang="en-US" sz="2500" dirty="0" smtClean="0">
                <a:solidFill>
                  <a:srgbClr val="FFFFFF"/>
                </a:solidFill>
                <a:latin typeface="Helvetica"/>
                <a:cs typeface="Helvetica"/>
              </a:rPr>
              <a:t>Doug </a:t>
            </a:r>
            <a:r>
              <a:rPr lang="en-US" sz="2500" dirty="0" err="1" smtClean="0">
                <a:solidFill>
                  <a:srgbClr val="FFFFFF"/>
                </a:solidFill>
                <a:latin typeface="Helvetica"/>
                <a:cs typeface="Helvetica"/>
              </a:rPr>
              <a:t>Blandy</a:t>
            </a:r>
            <a:endParaRPr lang="en-US" sz="2500" dirty="0" smtClean="0">
              <a:solidFill>
                <a:srgbClr val="FFFFFF"/>
              </a:solidFill>
              <a:latin typeface="Helvetica"/>
              <a:cs typeface="Helvetica"/>
            </a:endParaRPr>
          </a:p>
          <a:p>
            <a:endParaRPr lang="en-US" sz="2500" dirty="0" smtClean="0">
              <a:solidFill>
                <a:srgbClr val="FFFFFF"/>
              </a:solidFill>
              <a:latin typeface="Helvetica"/>
              <a:cs typeface="Helvetica"/>
            </a:endParaRPr>
          </a:p>
          <a:p>
            <a:r>
              <a:rPr lang="en-US" sz="2500" dirty="0" smtClean="0">
                <a:solidFill>
                  <a:srgbClr val="FFFFFF"/>
                </a:solidFill>
                <a:latin typeface="Helvetica"/>
                <a:cs typeface="Helvetica"/>
              </a:rPr>
              <a:t>Paul E. Bolin </a:t>
            </a:r>
          </a:p>
          <a:p>
            <a:endParaRPr lang="en-US" sz="2500" dirty="0" smtClean="0">
              <a:solidFill>
                <a:srgbClr val="FFFFFF"/>
              </a:solidFill>
              <a:latin typeface="Helvetica"/>
              <a:cs typeface="Helvetica"/>
            </a:endParaRPr>
          </a:p>
          <a:p>
            <a:r>
              <a:rPr lang="en-US" sz="2500" dirty="0" smtClean="0">
                <a:solidFill>
                  <a:srgbClr val="FFFFFF"/>
                </a:solidFill>
                <a:latin typeface="Helvetica"/>
                <a:cs typeface="Helvetica"/>
              </a:rPr>
              <a:t>Discussed further by J. Ulbricht</a:t>
            </a:r>
            <a:endParaRPr lang="en-US" sz="25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09912" y="268642"/>
            <a:ext cx="8973028" cy="1200329"/>
          </a:xfrm>
          <a:prstGeom prst="rect">
            <a:avLst/>
          </a:prstGeom>
          <a:noFill/>
        </p:spPr>
        <p:txBody>
          <a:bodyPr wrap="square" rtlCol="0">
            <a:spAutoFit/>
          </a:bodyPr>
          <a:lstStyle/>
          <a:p>
            <a:r>
              <a:rPr lang="en-US" sz="3600" dirty="0" smtClean="0">
                <a:solidFill>
                  <a:srgbClr val="FFFFFF"/>
                </a:solidFill>
                <a:latin typeface="Helvetica"/>
                <a:cs typeface="Helvetica"/>
              </a:rPr>
              <a:t>What is Community Based Arts Education?</a:t>
            </a:r>
          </a:p>
          <a:p>
            <a:endParaRPr lang="en-US" dirty="0">
              <a:solidFill>
                <a:srgbClr val="FFFFFF"/>
              </a:solidFill>
              <a:latin typeface="Helvetica"/>
              <a:cs typeface="Helvetica"/>
            </a:endParaRPr>
          </a:p>
          <a:p>
            <a:endParaRPr lang="en-US" dirty="0">
              <a:solidFill>
                <a:srgbClr val="FFFFFF"/>
              </a:solidFill>
              <a:latin typeface="Helvetica"/>
              <a:cs typeface="Helvetica"/>
            </a:endParaRPr>
          </a:p>
        </p:txBody>
      </p:sp>
      <p:sp>
        <p:nvSpPr>
          <p:cNvPr id="5" name="TextBox 4"/>
          <p:cNvSpPr txBox="1"/>
          <p:nvPr/>
        </p:nvSpPr>
        <p:spPr>
          <a:xfrm>
            <a:off x="1001388" y="2576521"/>
            <a:ext cx="7571660" cy="3554819"/>
          </a:xfrm>
          <a:prstGeom prst="rect">
            <a:avLst/>
          </a:prstGeom>
          <a:noFill/>
        </p:spPr>
        <p:txBody>
          <a:bodyPr wrap="square" rtlCol="0">
            <a:spAutoFit/>
          </a:bodyPr>
          <a:lstStyle/>
          <a:p>
            <a:r>
              <a:rPr lang="en-US" sz="2500" dirty="0" smtClean="0">
                <a:solidFill>
                  <a:srgbClr val="FFFFFF"/>
                </a:solidFill>
                <a:latin typeface="Helvetica"/>
                <a:cs typeface="Helvetica"/>
              </a:rPr>
              <a:t>Informal Teaching</a:t>
            </a:r>
          </a:p>
          <a:p>
            <a:endParaRPr lang="en-US" sz="2500" dirty="0" smtClean="0">
              <a:solidFill>
                <a:srgbClr val="FFFFFF"/>
              </a:solidFill>
              <a:latin typeface="Helvetica"/>
              <a:cs typeface="Helvetica"/>
            </a:endParaRPr>
          </a:p>
          <a:p>
            <a:r>
              <a:rPr lang="en-US" sz="2500" dirty="0" smtClean="0">
                <a:solidFill>
                  <a:srgbClr val="FFFFFF"/>
                </a:solidFill>
                <a:latin typeface="Helvetica"/>
                <a:cs typeface="Helvetica"/>
              </a:rPr>
              <a:t>Organized Community Teaching</a:t>
            </a:r>
          </a:p>
          <a:p>
            <a:endParaRPr lang="en-US" sz="2500" dirty="0" smtClean="0">
              <a:solidFill>
                <a:srgbClr val="FFFFFF"/>
              </a:solidFill>
              <a:latin typeface="Helvetica"/>
              <a:cs typeface="Helvetica"/>
            </a:endParaRPr>
          </a:p>
          <a:p>
            <a:r>
              <a:rPr lang="en-US" sz="2500" dirty="0" smtClean="0">
                <a:solidFill>
                  <a:srgbClr val="FFFFFF"/>
                </a:solidFill>
                <a:latin typeface="Helvetica"/>
                <a:cs typeface="Helvetica"/>
              </a:rPr>
              <a:t>Outreach</a:t>
            </a:r>
          </a:p>
          <a:p>
            <a:endParaRPr lang="en-US" sz="2500" dirty="0" smtClean="0">
              <a:solidFill>
                <a:srgbClr val="FFFFFF"/>
              </a:solidFill>
              <a:latin typeface="Helvetica"/>
              <a:cs typeface="Helvetica"/>
            </a:endParaRPr>
          </a:p>
          <a:p>
            <a:r>
              <a:rPr lang="en-US" sz="2500" dirty="0" smtClean="0">
                <a:solidFill>
                  <a:srgbClr val="FFFFFF"/>
                </a:solidFill>
                <a:latin typeface="Helvetica"/>
                <a:cs typeface="Helvetica"/>
              </a:rPr>
              <a:t>Ethnography</a:t>
            </a:r>
          </a:p>
          <a:p>
            <a:endParaRPr lang="en-US" sz="2500" dirty="0" smtClean="0">
              <a:solidFill>
                <a:srgbClr val="FFFFFF"/>
              </a:solidFill>
              <a:latin typeface="Helvetica"/>
              <a:cs typeface="Helvetica"/>
            </a:endParaRPr>
          </a:p>
          <a:p>
            <a:r>
              <a:rPr lang="en-US" sz="2500" dirty="0" smtClean="0">
                <a:solidFill>
                  <a:srgbClr val="FFFFFF"/>
                </a:solidFill>
                <a:latin typeface="Helvetica"/>
                <a:cs typeface="Helvetica"/>
              </a:rPr>
              <a:t>Public Art </a:t>
            </a:r>
            <a:endParaRPr lang="en-US" sz="2500" dirty="0">
              <a:solidFill>
                <a:srgbClr val="FFFFFF"/>
              </a:solidFill>
              <a:latin typeface="Helvetica"/>
              <a:cs typeface="Helvetica"/>
            </a:endParaRPr>
          </a:p>
        </p:txBody>
      </p:sp>
      <p:sp>
        <p:nvSpPr>
          <p:cNvPr id="6" name="TextBox 5"/>
          <p:cNvSpPr txBox="1"/>
          <p:nvPr/>
        </p:nvSpPr>
        <p:spPr>
          <a:xfrm>
            <a:off x="1001388" y="1208888"/>
            <a:ext cx="7571660" cy="954107"/>
          </a:xfrm>
          <a:prstGeom prst="rect">
            <a:avLst/>
          </a:prstGeom>
          <a:noFill/>
        </p:spPr>
        <p:txBody>
          <a:bodyPr wrap="square" rtlCol="0">
            <a:spAutoFit/>
          </a:bodyPr>
          <a:lstStyle/>
          <a:p>
            <a:pPr algn="ctr"/>
            <a:r>
              <a:rPr lang="en-US" sz="1400" dirty="0">
                <a:solidFill>
                  <a:srgbClr val="FFFFFF"/>
                </a:solidFill>
                <a:latin typeface="Helvetica"/>
                <a:cs typeface="Helvetica"/>
              </a:rPr>
              <a:t>“The history of community-based art education and community arts is often associated with children, youth, and adults coming together in formal and informal cultural organizations. These places can serve as spaces for public discourse about art and other issues of mutual concern.</a:t>
            </a:r>
            <a:r>
              <a:rPr lang="en-US" sz="1400" dirty="0" smtClean="0">
                <a:solidFill>
                  <a:srgbClr val="FFFFFF"/>
                </a:solidFill>
                <a:latin typeface="Helvetica"/>
                <a:cs typeface="Helvetica"/>
              </a:rPr>
              <a:t>” –Kristin G. </a:t>
            </a:r>
            <a:r>
              <a:rPr lang="en-US" sz="1400" dirty="0" err="1" smtClean="0">
                <a:solidFill>
                  <a:srgbClr val="FFFFFF"/>
                </a:solidFill>
                <a:latin typeface="Helvetica"/>
                <a:cs typeface="Helvetica"/>
              </a:rPr>
              <a:t>Congdon</a:t>
            </a:r>
            <a:endParaRPr lang="en-US" sz="1400" dirty="0">
              <a:solidFill>
                <a:srgbClr val="FFFFFF"/>
              </a:solidFill>
              <a:latin typeface="Helvetica"/>
              <a:cs typeface="Helvetic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dirty="0" err="1" smtClean="0">
                <a:solidFill>
                  <a:srgbClr val="FFFFFF"/>
                </a:solidFill>
                <a:latin typeface="Helvetica"/>
                <a:cs typeface="Helvetica"/>
              </a:rPr>
              <a:t>Jaume</a:t>
            </a:r>
            <a:r>
              <a:rPr lang="en-US" sz="2400" dirty="0" smtClean="0">
                <a:solidFill>
                  <a:srgbClr val="FFFFFF"/>
                </a:solidFill>
                <a:latin typeface="Helvetica"/>
                <a:cs typeface="Helvetica"/>
              </a:rPr>
              <a:t> </a:t>
            </a:r>
            <a:r>
              <a:rPr lang="en-US" sz="2400" dirty="0" err="1" smtClean="0">
                <a:solidFill>
                  <a:srgbClr val="FFFFFF"/>
                </a:solidFill>
                <a:latin typeface="Helvetica"/>
                <a:cs typeface="Helvetica"/>
              </a:rPr>
              <a:t>Plensa</a:t>
            </a:r>
            <a:r>
              <a:rPr lang="en-US" sz="2400" dirty="0" smtClean="0">
                <a:solidFill>
                  <a:srgbClr val="FFFFFF"/>
                </a:solidFill>
                <a:latin typeface="Helvetica"/>
                <a:cs typeface="Helvetica"/>
              </a:rPr>
              <a:t>, </a:t>
            </a:r>
            <a:r>
              <a:rPr lang="en-US" sz="2400" i="1" dirty="0" smtClean="0">
                <a:solidFill>
                  <a:srgbClr val="FFFFFF"/>
                </a:solidFill>
                <a:latin typeface="Helvetica"/>
                <a:cs typeface="Helvetica"/>
              </a:rPr>
              <a:t>Crown Fountain, </a:t>
            </a:r>
            <a:r>
              <a:rPr lang="en-US" sz="2400" dirty="0" smtClean="0">
                <a:solidFill>
                  <a:srgbClr val="FFFFFF"/>
                </a:solidFill>
                <a:latin typeface="Helvetica"/>
                <a:cs typeface="Helvetica"/>
              </a:rPr>
              <a:t>2004</a:t>
            </a:r>
            <a:r>
              <a:rPr lang="en-US" sz="2400" i="1" dirty="0" smtClean="0">
                <a:solidFill>
                  <a:srgbClr val="FFFFFF"/>
                </a:solidFill>
                <a:latin typeface="Helvetica"/>
                <a:cs typeface="Helvetica"/>
              </a:rPr>
              <a:t> </a:t>
            </a:r>
            <a:endParaRPr lang="en-US" sz="2400" dirty="0">
              <a:solidFill>
                <a:srgbClr val="FFFFFF"/>
              </a:solidFill>
              <a:latin typeface="Helvetica"/>
              <a:cs typeface="Helvetica"/>
            </a:endParaRPr>
          </a:p>
        </p:txBody>
      </p:sp>
      <p:pic>
        <p:nvPicPr>
          <p:cNvPr id="4" name="Picture 3"/>
          <p:cNvPicPr>
            <a:picLocks noChangeAspect="1"/>
          </p:cNvPicPr>
          <p:nvPr/>
        </p:nvPicPr>
        <p:blipFill>
          <a:blip r:embed="rId2"/>
          <a:stretch>
            <a:fillRect/>
          </a:stretch>
        </p:blipFill>
        <p:spPr>
          <a:xfrm>
            <a:off x="457200" y="2439517"/>
            <a:ext cx="4004408" cy="3153471"/>
          </a:xfrm>
          <a:prstGeom prst="rect">
            <a:avLst/>
          </a:prstGeom>
        </p:spPr>
      </p:pic>
      <p:pic>
        <p:nvPicPr>
          <p:cNvPr id="5" name="Picture 4"/>
          <p:cNvPicPr>
            <a:picLocks noChangeAspect="1"/>
          </p:cNvPicPr>
          <p:nvPr/>
        </p:nvPicPr>
        <p:blipFill>
          <a:blip r:embed="rId3"/>
          <a:stretch>
            <a:fillRect/>
          </a:stretch>
        </p:blipFill>
        <p:spPr>
          <a:xfrm>
            <a:off x="5151590" y="1417638"/>
            <a:ext cx="3535210" cy="471361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300722" y="6162843"/>
            <a:ext cx="3094857" cy="461665"/>
          </a:xfrm>
          <a:prstGeom prst="rect">
            <a:avLst/>
          </a:prstGeom>
        </p:spPr>
        <p:txBody>
          <a:bodyPr wrap="square">
            <a:spAutoFit/>
          </a:bodyPr>
          <a:lstStyle/>
          <a:p>
            <a:r>
              <a:rPr lang="en-US" sz="1200" dirty="0" smtClean="0">
                <a:solidFill>
                  <a:srgbClr val="FFFFFF"/>
                </a:solidFill>
                <a:latin typeface="Helvetica"/>
                <a:cs typeface="Helvetica"/>
                <a:hlinkClick r:id="rId2"/>
              </a:rPr>
              <a:t>http://www.art21.org/videos/short-alfredo-jaar-gramsci-pasolini</a:t>
            </a:r>
            <a:endParaRPr lang="en-US" sz="1200" dirty="0">
              <a:solidFill>
                <a:srgbClr val="FFFFFF"/>
              </a:solidFill>
              <a:latin typeface="Helvetica"/>
              <a:cs typeface="Helvetica"/>
            </a:endParaRPr>
          </a:p>
        </p:txBody>
      </p:sp>
      <p:pic>
        <p:nvPicPr>
          <p:cNvPr id="5" name="Picture 4"/>
          <p:cNvPicPr>
            <a:picLocks noChangeAspect="1"/>
          </p:cNvPicPr>
          <p:nvPr/>
        </p:nvPicPr>
        <p:blipFill>
          <a:blip r:embed="rId3"/>
          <a:stretch>
            <a:fillRect/>
          </a:stretch>
        </p:blipFill>
        <p:spPr>
          <a:xfrm>
            <a:off x="2045631" y="1497263"/>
            <a:ext cx="5066369" cy="3987420"/>
          </a:xfrm>
          <a:prstGeom prst="rect">
            <a:avLst/>
          </a:prstGeom>
        </p:spPr>
      </p:pic>
      <p:sp>
        <p:nvSpPr>
          <p:cNvPr id="6" name="TextBox 5"/>
          <p:cNvSpPr txBox="1"/>
          <p:nvPr/>
        </p:nvSpPr>
        <p:spPr>
          <a:xfrm>
            <a:off x="300722" y="534737"/>
            <a:ext cx="4999789" cy="461665"/>
          </a:xfrm>
          <a:prstGeom prst="rect">
            <a:avLst/>
          </a:prstGeom>
          <a:noFill/>
        </p:spPr>
        <p:txBody>
          <a:bodyPr wrap="square" rtlCol="0">
            <a:spAutoFit/>
          </a:bodyPr>
          <a:lstStyle/>
          <a:p>
            <a:r>
              <a:rPr lang="en-US" sz="2400" dirty="0" smtClean="0">
                <a:solidFill>
                  <a:srgbClr val="FFFFFF"/>
                </a:solidFill>
                <a:latin typeface="Helvetica"/>
                <a:cs typeface="Helvetica"/>
              </a:rPr>
              <a:t>Alfredo </a:t>
            </a:r>
            <a:r>
              <a:rPr lang="en-US" sz="2400" dirty="0" err="1" smtClean="0">
                <a:solidFill>
                  <a:srgbClr val="FFFFFF"/>
                </a:solidFill>
                <a:latin typeface="Helvetica"/>
                <a:cs typeface="Helvetica"/>
              </a:rPr>
              <a:t>Jaar</a:t>
            </a:r>
            <a:r>
              <a:rPr lang="en-US" sz="2400" dirty="0" smtClean="0">
                <a:solidFill>
                  <a:srgbClr val="FFFFFF"/>
                </a:solidFill>
                <a:latin typeface="Helvetica"/>
                <a:cs typeface="Helvetica"/>
              </a:rPr>
              <a:t>, </a:t>
            </a:r>
            <a:r>
              <a:rPr lang="en-US" sz="2400" i="1" dirty="0" smtClean="0">
                <a:solidFill>
                  <a:srgbClr val="FFFFFF"/>
                </a:solidFill>
                <a:latin typeface="Helvetica"/>
                <a:cs typeface="Helvetica"/>
              </a:rPr>
              <a:t>Infinite Cell, </a:t>
            </a:r>
            <a:r>
              <a:rPr lang="en-US" sz="2400" dirty="0" smtClean="0">
                <a:solidFill>
                  <a:srgbClr val="FFFFFF"/>
                </a:solidFill>
                <a:latin typeface="Helvetica"/>
                <a:cs typeface="Helvetica"/>
              </a:rPr>
              <a:t>2004</a:t>
            </a:r>
            <a:endParaRPr lang="en-US" sz="2400" i="1" dirty="0">
              <a:solidFill>
                <a:srgbClr val="FFFFFF"/>
              </a:solidFill>
              <a:latin typeface="Helvetica"/>
              <a:cs typeface="Helvetic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odessa.tiff"/>
          <p:cNvPicPr>
            <a:picLocks noChangeAspect="1"/>
          </p:cNvPicPr>
          <p:nvPr/>
        </p:nvPicPr>
        <p:blipFill>
          <a:blip r:embed="rId2"/>
          <a:stretch>
            <a:fillRect/>
          </a:stretch>
        </p:blipFill>
        <p:spPr>
          <a:xfrm>
            <a:off x="326198" y="322263"/>
            <a:ext cx="3962400" cy="1790700"/>
          </a:xfrm>
          <a:prstGeom prst="rect">
            <a:avLst/>
          </a:prstGeom>
        </p:spPr>
      </p:pic>
      <p:sp>
        <p:nvSpPr>
          <p:cNvPr id="5" name="TextBox 4"/>
          <p:cNvSpPr txBox="1"/>
          <p:nvPr/>
        </p:nvSpPr>
        <p:spPr>
          <a:xfrm>
            <a:off x="2293694" y="2604550"/>
            <a:ext cx="5572252" cy="2585323"/>
          </a:xfrm>
          <a:prstGeom prst="rect">
            <a:avLst/>
          </a:prstGeom>
          <a:noFill/>
        </p:spPr>
        <p:txBody>
          <a:bodyPr wrap="square" rtlCol="0">
            <a:spAutoFit/>
          </a:bodyPr>
          <a:lstStyle/>
          <a:p>
            <a:pPr algn="just"/>
            <a:r>
              <a:rPr lang="en-US" dirty="0" smtClean="0">
                <a:solidFill>
                  <a:srgbClr val="FFFFFF"/>
                </a:solidFill>
                <a:latin typeface="Helvetica"/>
                <a:cs typeface="Helvetica"/>
              </a:rPr>
              <a:t>“Odessa </a:t>
            </a:r>
            <a:r>
              <a:rPr lang="en-US" dirty="0">
                <a:solidFill>
                  <a:srgbClr val="FFFFFF"/>
                </a:solidFill>
                <a:latin typeface="Helvetica"/>
                <a:cs typeface="Helvetica"/>
              </a:rPr>
              <a:t>is a progressive, community-based arts organization that works to support emerging artists. Our mission is to enhance the cultural experience of the Memphis community by providing forward-thinking emerging artists with a connection to other progressive and supportive open environments.  Currently, Odessa is seeking non-profit status and working on independent projects outside of its ‘white-walls’ comfort zone</a:t>
            </a:r>
            <a:r>
              <a:rPr lang="en-US" dirty="0" smtClean="0">
                <a:solidFill>
                  <a:srgbClr val="FFFFFF"/>
                </a:solidFill>
                <a:latin typeface="Helvetica"/>
                <a:cs typeface="Helvetica"/>
              </a:rPr>
              <a:t>.”</a:t>
            </a:r>
            <a:endParaRPr lang="en-US" dirty="0">
              <a:solidFill>
                <a:srgbClr val="FFFFFF"/>
              </a:solidFill>
              <a:latin typeface="Helvetica"/>
              <a:cs typeface="Helvetica"/>
            </a:endParaRPr>
          </a:p>
        </p:txBody>
      </p:sp>
      <p:sp>
        <p:nvSpPr>
          <p:cNvPr id="6" name="Rectangle 5"/>
          <p:cNvSpPr/>
          <p:nvPr/>
        </p:nvSpPr>
        <p:spPr>
          <a:xfrm>
            <a:off x="5364469" y="6155031"/>
            <a:ext cx="3467616" cy="369332"/>
          </a:xfrm>
          <a:prstGeom prst="rect">
            <a:avLst/>
          </a:prstGeom>
        </p:spPr>
        <p:txBody>
          <a:bodyPr wrap="none">
            <a:spAutoFit/>
          </a:bodyPr>
          <a:lstStyle/>
          <a:p>
            <a:r>
              <a:rPr lang="en-US" dirty="0" smtClean="0">
                <a:solidFill>
                  <a:srgbClr val="FFFFFF"/>
                </a:solidFill>
                <a:latin typeface="Helvetica"/>
                <a:cs typeface="Helvetica"/>
                <a:hlinkClick r:id="rId3"/>
              </a:rPr>
              <a:t>http://</a:t>
            </a:r>
            <a:r>
              <a:rPr lang="en-US" dirty="0" err="1" smtClean="0">
                <a:solidFill>
                  <a:srgbClr val="FFFFFF"/>
                </a:solidFill>
                <a:latin typeface="Helvetica"/>
                <a:cs typeface="Helvetica"/>
                <a:hlinkClick r:id="rId3"/>
              </a:rPr>
              <a:t>www.odessamemphis.org</a:t>
            </a:r>
            <a:r>
              <a:rPr lang="en-US" dirty="0" smtClean="0">
                <a:solidFill>
                  <a:srgbClr val="FFFFFF"/>
                </a:solidFill>
                <a:latin typeface="Helvetica"/>
                <a:cs typeface="Helvetica"/>
                <a:hlinkClick r:id="rId3"/>
              </a:rPr>
              <a:t>/</a:t>
            </a:r>
            <a:endParaRPr lang="en-US" dirty="0">
              <a:solidFill>
                <a:srgbClr val="FFFFFF"/>
              </a:solidFill>
              <a:latin typeface="Helvetica"/>
              <a:cs typeface="Helvetic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98067" y="2494446"/>
            <a:ext cx="6343924" cy="4147159"/>
          </a:xfrm>
        </p:spPr>
        <p:txBody>
          <a:bodyPr wrap="square">
            <a:normAutofit fontScale="47500" lnSpcReduction="20000"/>
          </a:bodyPr>
          <a:lstStyle/>
          <a:p>
            <a:pPr>
              <a:buNone/>
            </a:pPr>
            <a:r>
              <a:rPr lang="en-US" sz="2857" b="1" dirty="0">
                <a:solidFill>
                  <a:srgbClr val="FFFFFF"/>
                </a:solidFill>
                <a:latin typeface="Helvetica"/>
                <a:cs typeface="Helvetica"/>
              </a:rPr>
              <a:t>Our Mission </a:t>
            </a:r>
            <a:r>
              <a:rPr lang="en-US" b="1" dirty="0">
                <a:solidFill>
                  <a:srgbClr val="FFFFFF"/>
                </a:solidFill>
                <a:latin typeface="Helvetica"/>
                <a:cs typeface="Helvetica"/>
              </a:rPr>
              <a:t> </a:t>
            </a:r>
            <a:r>
              <a:rPr lang="en-US" sz="2400" b="1" dirty="0">
                <a:solidFill>
                  <a:srgbClr val="FFFFFF"/>
                </a:solidFill>
                <a:latin typeface="Helvetica"/>
                <a:cs typeface="Helvetica"/>
              </a:rPr>
              <a:t>Building community through heritage-based arts </a:t>
            </a:r>
            <a:r>
              <a:rPr lang="en-US" sz="2400" b="1" dirty="0" smtClean="0">
                <a:solidFill>
                  <a:srgbClr val="FFFFFF"/>
                </a:solidFill>
                <a:latin typeface="Helvetica"/>
                <a:cs typeface="Helvetica"/>
              </a:rPr>
              <a:t>experiences</a:t>
            </a:r>
          </a:p>
          <a:p>
            <a:pPr>
              <a:buNone/>
            </a:pPr>
            <a:r>
              <a:rPr lang="en-US" sz="2857" b="1" dirty="0" smtClean="0">
                <a:solidFill>
                  <a:srgbClr val="FFFFFF"/>
                </a:solidFill>
                <a:latin typeface="Helvetica"/>
                <a:cs typeface="Helvetica"/>
              </a:rPr>
              <a:t>Our </a:t>
            </a:r>
            <a:r>
              <a:rPr lang="en-US" sz="2857" b="1" dirty="0">
                <a:solidFill>
                  <a:srgbClr val="FFFFFF"/>
                </a:solidFill>
                <a:latin typeface="Helvetica"/>
                <a:cs typeface="Helvetica"/>
              </a:rPr>
              <a:t>Vision </a:t>
            </a:r>
            <a:r>
              <a:rPr lang="en-US" b="1" dirty="0">
                <a:solidFill>
                  <a:srgbClr val="FFFFFF"/>
                </a:solidFill>
                <a:latin typeface="Helvetica"/>
                <a:cs typeface="Helvetica"/>
              </a:rPr>
              <a:t> </a:t>
            </a:r>
            <a:r>
              <a:rPr lang="en-US" sz="2400" b="1" dirty="0">
                <a:solidFill>
                  <a:srgbClr val="FFFFFF"/>
                </a:solidFill>
                <a:latin typeface="Helvetica"/>
                <a:cs typeface="Helvetica"/>
              </a:rPr>
              <a:t>A place where the arts connect and transform people, helping all feel good about themselves and others</a:t>
            </a:r>
            <a:r>
              <a:rPr lang="en-US" sz="2400" b="1" dirty="0" smtClean="0">
                <a:solidFill>
                  <a:srgbClr val="FFFFFF"/>
                </a:solidFill>
                <a:latin typeface="Helvetica"/>
                <a:cs typeface="Helvetica"/>
              </a:rPr>
              <a:t>.</a:t>
            </a:r>
          </a:p>
          <a:p>
            <a:pPr>
              <a:buNone/>
            </a:pPr>
            <a:r>
              <a:rPr lang="en-US" sz="2857" b="1" dirty="0" smtClean="0">
                <a:solidFill>
                  <a:srgbClr val="FFFFFF"/>
                </a:solidFill>
                <a:latin typeface="Helvetica"/>
                <a:cs typeface="Helvetica"/>
              </a:rPr>
              <a:t>Our </a:t>
            </a:r>
            <a:r>
              <a:rPr lang="en-US" sz="2857" b="1" dirty="0">
                <a:solidFill>
                  <a:srgbClr val="FFFFFF"/>
                </a:solidFill>
                <a:latin typeface="Helvetica"/>
                <a:cs typeface="Helvetica"/>
              </a:rPr>
              <a:t>Values </a:t>
            </a:r>
            <a:r>
              <a:rPr lang="en-US" b="1" dirty="0">
                <a:solidFill>
                  <a:srgbClr val="FFFFFF"/>
                </a:solidFill>
                <a:latin typeface="Helvetica"/>
                <a:cs typeface="Helvetica"/>
              </a:rPr>
              <a:t> </a:t>
            </a:r>
            <a:r>
              <a:rPr lang="en-US" sz="2400" b="1" dirty="0">
                <a:solidFill>
                  <a:srgbClr val="FFFFFF"/>
                </a:solidFill>
                <a:latin typeface="Helvetica"/>
                <a:cs typeface="Helvetica"/>
              </a:rPr>
              <a:t>We believe The arts have the power </a:t>
            </a:r>
            <a:r>
              <a:rPr lang="en-US" sz="2400" b="1" dirty="0" smtClean="0">
                <a:solidFill>
                  <a:srgbClr val="FFFFFF"/>
                </a:solidFill>
                <a:latin typeface="Helvetica"/>
                <a:cs typeface="Helvetica"/>
              </a:rPr>
              <a:t>to:</a:t>
            </a:r>
          </a:p>
          <a:p>
            <a:pPr lvl="2"/>
            <a:r>
              <a:rPr lang="en-US" b="1" dirty="0" smtClean="0">
                <a:solidFill>
                  <a:srgbClr val="FFFFFF"/>
                </a:solidFill>
                <a:latin typeface="Helvetica"/>
                <a:cs typeface="Helvetica"/>
              </a:rPr>
              <a:t>instill pride</a:t>
            </a:r>
          </a:p>
          <a:p>
            <a:pPr lvl="2"/>
            <a:r>
              <a:rPr lang="en-US" b="1" dirty="0" smtClean="0">
                <a:solidFill>
                  <a:srgbClr val="FFFFFF"/>
                </a:solidFill>
                <a:latin typeface="Helvetica"/>
                <a:cs typeface="Helvetica"/>
              </a:rPr>
              <a:t>make </a:t>
            </a:r>
            <a:r>
              <a:rPr lang="en-US" b="1" dirty="0">
                <a:solidFill>
                  <a:srgbClr val="FFFFFF"/>
                </a:solidFill>
                <a:latin typeface="Helvetica"/>
                <a:cs typeface="Helvetica"/>
              </a:rPr>
              <a:t>youth </a:t>
            </a:r>
            <a:r>
              <a:rPr lang="en-US" b="1" dirty="0" smtClean="0">
                <a:solidFill>
                  <a:srgbClr val="FFFFFF"/>
                </a:solidFill>
                <a:latin typeface="Helvetica"/>
                <a:cs typeface="Helvetica"/>
              </a:rPr>
              <a:t>smarter</a:t>
            </a:r>
          </a:p>
          <a:p>
            <a:pPr lvl="2"/>
            <a:r>
              <a:rPr lang="en-US" b="1" dirty="0" smtClean="0">
                <a:solidFill>
                  <a:srgbClr val="FFFFFF"/>
                </a:solidFill>
                <a:latin typeface="Helvetica"/>
                <a:cs typeface="Helvetica"/>
              </a:rPr>
              <a:t>inspire action</a:t>
            </a:r>
          </a:p>
          <a:p>
            <a:pPr lvl="2"/>
            <a:r>
              <a:rPr lang="en-US" b="1" dirty="0" smtClean="0">
                <a:solidFill>
                  <a:srgbClr val="FFFFFF"/>
                </a:solidFill>
                <a:latin typeface="Helvetica"/>
                <a:cs typeface="Helvetica"/>
              </a:rPr>
              <a:t>help </a:t>
            </a:r>
            <a:r>
              <a:rPr lang="en-US" b="1" dirty="0">
                <a:solidFill>
                  <a:srgbClr val="FFFFFF"/>
                </a:solidFill>
                <a:latin typeface="Helvetica"/>
                <a:cs typeface="Helvetica"/>
              </a:rPr>
              <a:t>heal the </a:t>
            </a:r>
            <a:r>
              <a:rPr lang="en-US" b="1" dirty="0" smtClean="0">
                <a:solidFill>
                  <a:srgbClr val="FFFFFF"/>
                </a:solidFill>
                <a:latin typeface="Helvetica"/>
                <a:cs typeface="Helvetica"/>
              </a:rPr>
              <a:t>sick</a:t>
            </a:r>
          </a:p>
          <a:p>
            <a:pPr lvl="2"/>
            <a:r>
              <a:rPr lang="en-US" b="1" dirty="0" smtClean="0">
                <a:solidFill>
                  <a:srgbClr val="FFFFFF"/>
                </a:solidFill>
                <a:latin typeface="Helvetica"/>
                <a:cs typeface="Helvetica"/>
              </a:rPr>
              <a:t>curb </a:t>
            </a:r>
            <a:r>
              <a:rPr lang="en-US" b="1" dirty="0">
                <a:solidFill>
                  <a:srgbClr val="FFFFFF"/>
                </a:solidFill>
                <a:latin typeface="Helvetica"/>
                <a:cs typeface="Helvetica"/>
              </a:rPr>
              <a:t>youth </a:t>
            </a:r>
            <a:r>
              <a:rPr lang="en-US" b="1" dirty="0" smtClean="0">
                <a:solidFill>
                  <a:srgbClr val="FFFFFF"/>
                </a:solidFill>
                <a:latin typeface="Helvetica"/>
                <a:cs typeface="Helvetica"/>
              </a:rPr>
              <a:t>delinquency</a:t>
            </a:r>
          </a:p>
          <a:p>
            <a:pPr lvl="2"/>
            <a:r>
              <a:rPr lang="en-US" b="1" dirty="0" smtClean="0">
                <a:solidFill>
                  <a:srgbClr val="FFFFFF"/>
                </a:solidFill>
                <a:latin typeface="Helvetica"/>
                <a:cs typeface="Helvetica"/>
              </a:rPr>
              <a:t>improve neighborhoods</a:t>
            </a:r>
          </a:p>
          <a:p>
            <a:pPr lvl="2"/>
            <a:r>
              <a:rPr lang="en-US" b="1" dirty="0" smtClean="0">
                <a:solidFill>
                  <a:srgbClr val="FFFFFF"/>
                </a:solidFill>
                <a:latin typeface="Helvetica"/>
                <a:cs typeface="Helvetica"/>
              </a:rPr>
              <a:t>create jobs</a:t>
            </a:r>
          </a:p>
          <a:p>
            <a:pPr lvl="2"/>
            <a:r>
              <a:rPr lang="en-US" b="1" dirty="0" smtClean="0">
                <a:solidFill>
                  <a:srgbClr val="FFFFFF"/>
                </a:solidFill>
                <a:latin typeface="Helvetica"/>
                <a:cs typeface="Helvetica"/>
              </a:rPr>
              <a:t>promote </a:t>
            </a:r>
            <a:r>
              <a:rPr lang="en-US" b="1" dirty="0">
                <a:solidFill>
                  <a:srgbClr val="FFFFFF"/>
                </a:solidFill>
                <a:latin typeface="Helvetica"/>
                <a:cs typeface="Helvetica"/>
              </a:rPr>
              <a:t>harmony and appreciation of </a:t>
            </a:r>
            <a:r>
              <a:rPr lang="en-US" b="1" dirty="0" smtClean="0">
                <a:solidFill>
                  <a:srgbClr val="FFFFFF"/>
                </a:solidFill>
                <a:latin typeface="Helvetica"/>
                <a:cs typeface="Helvetica"/>
              </a:rPr>
              <a:t>diversity</a:t>
            </a:r>
          </a:p>
          <a:p>
            <a:pPr lvl="2"/>
            <a:r>
              <a:rPr lang="en-US" b="1" dirty="0" smtClean="0">
                <a:solidFill>
                  <a:srgbClr val="FFFFFF"/>
                </a:solidFill>
                <a:latin typeface="Helvetica"/>
                <a:cs typeface="Helvetica"/>
              </a:rPr>
              <a:t>illuminate </a:t>
            </a:r>
            <a:r>
              <a:rPr lang="en-US" b="1" dirty="0">
                <a:solidFill>
                  <a:srgbClr val="FFFFFF"/>
                </a:solidFill>
                <a:latin typeface="Helvetica"/>
                <a:cs typeface="Helvetica"/>
              </a:rPr>
              <a:t>and help meet today's challenges, </a:t>
            </a:r>
            <a:r>
              <a:rPr lang="en-US" b="1" dirty="0" smtClean="0">
                <a:solidFill>
                  <a:srgbClr val="FFFFFF"/>
                </a:solidFill>
                <a:latin typeface="Helvetica"/>
                <a:cs typeface="Helvetica"/>
              </a:rPr>
              <a:t>creatively</a:t>
            </a:r>
          </a:p>
          <a:p>
            <a:pPr>
              <a:buNone/>
            </a:pPr>
            <a:r>
              <a:rPr lang="en-US" sz="2857" b="1" dirty="0" smtClean="0">
                <a:solidFill>
                  <a:srgbClr val="FFFFFF"/>
                </a:solidFill>
                <a:latin typeface="Helvetica"/>
                <a:cs typeface="Helvetica"/>
              </a:rPr>
              <a:t>In </a:t>
            </a:r>
            <a:r>
              <a:rPr lang="en-US" sz="2857" b="1" dirty="0">
                <a:solidFill>
                  <a:srgbClr val="FFFFFF"/>
                </a:solidFill>
                <a:latin typeface="Helvetica"/>
                <a:cs typeface="Helvetica"/>
              </a:rPr>
              <a:t>celebrating and nurturing the cultural heritage of </a:t>
            </a:r>
            <a:r>
              <a:rPr lang="en-US" sz="2857" b="1" dirty="0" smtClean="0">
                <a:solidFill>
                  <a:srgbClr val="FFFFFF"/>
                </a:solidFill>
                <a:latin typeface="Helvetica"/>
                <a:cs typeface="Helvetica"/>
              </a:rPr>
              <a:t>Black because of its:</a:t>
            </a:r>
          </a:p>
          <a:p>
            <a:pPr lvl="1"/>
            <a:r>
              <a:rPr lang="en-US" sz="2400" b="1" dirty="0" smtClean="0">
                <a:solidFill>
                  <a:srgbClr val="FFFFFF"/>
                </a:solidFill>
                <a:latin typeface="Helvetica"/>
                <a:cs typeface="Helvetica"/>
              </a:rPr>
              <a:t>aesthetic value: beauty, harmony</a:t>
            </a:r>
          </a:p>
          <a:p>
            <a:pPr lvl="1"/>
            <a:r>
              <a:rPr lang="en-US" sz="2400" b="1" dirty="0" smtClean="0">
                <a:solidFill>
                  <a:srgbClr val="FFFFFF"/>
                </a:solidFill>
                <a:latin typeface="Helvetica"/>
                <a:cs typeface="Helvetica"/>
              </a:rPr>
              <a:t>spiritual value: understanding, enlightenment, insight</a:t>
            </a:r>
          </a:p>
          <a:p>
            <a:pPr lvl="1"/>
            <a:r>
              <a:rPr lang="en-US" sz="2400" b="1" dirty="0" smtClean="0">
                <a:solidFill>
                  <a:srgbClr val="FFFFFF"/>
                </a:solidFill>
                <a:latin typeface="Helvetica"/>
                <a:cs typeface="Helvetica"/>
              </a:rPr>
              <a:t>social value: connection with others, a sense of identity</a:t>
            </a:r>
          </a:p>
          <a:p>
            <a:pPr lvl="1"/>
            <a:r>
              <a:rPr lang="en-US" sz="2400" b="1" dirty="0" smtClean="0">
                <a:solidFill>
                  <a:srgbClr val="FFFFFF"/>
                </a:solidFill>
                <a:latin typeface="Helvetica"/>
                <a:cs typeface="Helvetica"/>
              </a:rPr>
              <a:t>historical value: connection with the past</a:t>
            </a:r>
            <a:r>
              <a:rPr lang="en-US" b="1" dirty="0" smtClean="0">
                <a:solidFill>
                  <a:srgbClr val="FFFFFF"/>
                </a:solidFill>
                <a:latin typeface="Helvetica"/>
                <a:cs typeface="Helvetica"/>
              </a:rPr>
              <a:t> </a:t>
            </a:r>
          </a:p>
          <a:p>
            <a:pPr lvl="1"/>
            <a:r>
              <a:rPr lang="en-US" sz="2400" b="1" dirty="0" smtClean="0">
                <a:solidFill>
                  <a:srgbClr val="FFFFFF"/>
                </a:solidFill>
                <a:latin typeface="Helvetica"/>
                <a:cs typeface="Helvetica"/>
              </a:rPr>
              <a:t>symbolic value: objects as repositories or conveyors</a:t>
            </a:r>
            <a:endParaRPr lang="en-US" sz="2400" dirty="0">
              <a:solidFill>
                <a:srgbClr val="FFFFFF"/>
              </a:solidFill>
              <a:latin typeface="Helvetica"/>
              <a:cs typeface="Helvetica"/>
            </a:endParaRPr>
          </a:p>
        </p:txBody>
      </p:sp>
      <p:pic>
        <p:nvPicPr>
          <p:cNvPr id="4" name="Picture 3" descr="memphis.tiff"/>
          <p:cNvPicPr>
            <a:picLocks noChangeAspect="1"/>
          </p:cNvPicPr>
          <p:nvPr/>
        </p:nvPicPr>
        <p:blipFill>
          <a:blip r:embed="rId2"/>
          <a:stretch>
            <a:fillRect/>
          </a:stretch>
        </p:blipFill>
        <p:spPr>
          <a:xfrm>
            <a:off x="226322" y="195375"/>
            <a:ext cx="3584857" cy="2206067"/>
          </a:xfrm>
          <a:prstGeom prst="rect">
            <a:avLst/>
          </a:prstGeom>
        </p:spPr>
      </p:pic>
      <p:sp>
        <p:nvSpPr>
          <p:cNvPr id="5" name="Rectangle 4"/>
          <p:cNvSpPr/>
          <p:nvPr/>
        </p:nvSpPr>
        <p:spPr>
          <a:xfrm>
            <a:off x="226322" y="6189798"/>
            <a:ext cx="3279780" cy="461665"/>
          </a:xfrm>
          <a:prstGeom prst="rect">
            <a:avLst/>
          </a:prstGeom>
        </p:spPr>
        <p:txBody>
          <a:bodyPr wrap="square">
            <a:spAutoFit/>
          </a:bodyPr>
          <a:lstStyle/>
          <a:p>
            <a:r>
              <a:rPr lang="en-US" sz="1200" dirty="0" smtClean="0">
                <a:latin typeface="Helvetica"/>
                <a:cs typeface="Helvetica"/>
                <a:hlinkClick r:id="rId3"/>
              </a:rPr>
              <a:t>http://</a:t>
            </a:r>
            <a:r>
              <a:rPr lang="en-US" sz="1200" dirty="0" err="1" smtClean="0">
                <a:latin typeface="Helvetica"/>
                <a:cs typeface="Helvetica"/>
                <a:hlinkClick r:id="rId3"/>
              </a:rPr>
              <a:t>www.memphisblackartsalliance.org/index.php</a:t>
            </a:r>
            <a:endParaRPr lang="en-US" sz="1200" dirty="0">
              <a:latin typeface="Helvetica"/>
              <a:cs typeface="Helvetic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362845" y="544235"/>
            <a:ext cx="8487964" cy="5632312"/>
          </a:xfrm>
          <a:prstGeom prst="rect">
            <a:avLst/>
          </a:prstGeom>
        </p:spPr>
        <p:txBody>
          <a:bodyPr wrap="square">
            <a:spAutoFit/>
          </a:bodyPr>
          <a:lstStyle/>
          <a:p>
            <a:r>
              <a:rPr lang="en-US" dirty="0" smtClean="0">
                <a:solidFill>
                  <a:srgbClr val="FFFFFF"/>
                </a:solidFill>
                <a:latin typeface="Helvetica"/>
                <a:cs typeface="Helvetica"/>
              </a:rPr>
              <a:t>References</a:t>
            </a:r>
          </a:p>
          <a:p>
            <a:endParaRPr lang="en-US" dirty="0" smtClean="0">
              <a:solidFill>
                <a:srgbClr val="FFFFFF"/>
              </a:solidFill>
              <a:latin typeface="Helvetica"/>
              <a:cs typeface="Helvetica"/>
            </a:endParaRPr>
          </a:p>
          <a:p>
            <a:r>
              <a:rPr lang="en-US" dirty="0" err="1" smtClean="0">
                <a:solidFill>
                  <a:srgbClr val="FFFFFF"/>
                </a:solidFill>
                <a:latin typeface="Helvetica"/>
                <a:cs typeface="Helvetica"/>
              </a:rPr>
              <a:t>Congdon</a:t>
            </a:r>
            <a:r>
              <a:rPr lang="en-US" dirty="0" smtClean="0">
                <a:solidFill>
                  <a:srgbClr val="FFFFFF"/>
                </a:solidFill>
                <a:latin typeface="Helvetica"/>
                <a:cs typeface="Helvetica"/>
              </a:rPr>
              <a:t>, K. G., Bolin, P. E., &amp; </a:t>
            </a:r>
            <a:r>
              <a:rPr lang="en-US" dirty="0" err="1" smtClean="0">
                <a:solidFill>
                  <a:srgbClr val="FFFFFF"/>
                </a:solidFill>
                <a:latin typeface="Helvetica"/>
                <a:cs typeface="Helvetica"/>
              </a:rPr>
              <a:t>Blandy</a:t>
            </a:r>
            <a:r>
              <a:rPr lang="en-US" dirty="0" smtClean="0">
                <a:solidFill>
                  <a:srgbClr val="FFFFFF"/>
                </a:solidFill>
                <a:latin typeface="Helvetica"/>
                <a:cs typeface="Helvetica"/>
              </a:rPr>
              <a:t>, D. E. (2001). </a:t>
            </a:r>
            <a:r>
              <a:rPr lang="en-US" i="1" dirty="0" smtClean="0">
                <a:solidFill>
                  <a:srgbClr val="FFFFFF"/>
                </a:solidFill>
                <a:latin typeface="Helvetica"/>
                <a:cs typeface="Helvetica"/>
              </a:rPr>
              <a:t>Histories of Community</a:t>
            </a:r>
            <a:r>
              <a:rPr lang="en-US" i="1" dirty="0" smtClean="0">
                <a:solidFill>
                  <a:srgbClr val="FFFFFF"/>
                </a:solidFill>
                <a:latin typeface="Helvetica"/>
                <a:cs typeface="Helvetica"/>
              </a:rPr>
              <a:t>-	Based </a:t>
            </a:r>
            <a:r>
              <a:rPr lang="en-US" i="1" dirty="0" smtClean="0">
                <a:solidFill>
                  <a:srgbClr val="FFFFFF"/>
                </a:solidFill>
                <a:latin typeface="Helvetica"/>
                <a:cs typeface="Helvetica"/>
              </a:rPr>
              <a:t>Art Education. Reston, VA: National Art Education Association.</a:t>
            </a:r>
          </a:p>
          <a:p>
            <a:r>
              <a:rPr lang="en-US" dirty="0" err="1" smtClean="0">
                <a:solidFill>
                  <a:srgbClr val="FFFFFF"/>
                </a:solidFill>
                <a:latin typeface="Helvetica"/>
                <a:cs typeface="Helvetica"/>
              </a:rPr>
              <a:t>Congdon</a:t>
            </a:r>
            <a:r>
              <a:rPr lang="en-US" dirty="0" smtClean="0">
                <a:solidFill>
                  <a:srgbClr val="FFFFFF"/>
                </a:solidFill>
                <a:latin typeface="Helvetica"/>
                <a:cs typeface="Helvetica"/>
              </a:rPr>
              <a:t>, K. G. (2004). </a:t>
            </a:r>
            <a:r>
              <a:rPr lang="en-US" i="1" dirty="0" smtClean="0">
                <a:solidFill>
                  <a:srgbClr val="FFFFFF"/>
                </a:solidFill>
                <a:latin typeface="Helvetica"/>
                <a:cs typeface="Helvetica"/>
              </a:rPr>
              <a:t>Community Art In Action. Worcester, Mass.: Davis</a:t>
            </a:r>
            <a:r>
              <a:rPr lang="en-US" i="1" dirty="0" smtClean="0">
                <a:solidFill>
                  <a:srgbClr val="FFFFFF"/>
                </a:solidFill>
                <a:latin typeface="Helvetica"/>
                <a:cs typeface="Helvetica"/>
              </a:rPr>
              <a:t> 	Publications</a:t>
            </a:r>
            <a:r>
              <a:rPr lang="en-US" i="1" dirty="0" smtClean="0">
                <a:solidFill>
                  <a:srgbClr val="FFFFFF"/>
                </a:solidFill>
                <a:latin typeface="Helvetica"/>
                <a:cs typeface="Helvetica"/>
              </a:rPr>
              <a:t>.</a:t>
            </a:r>
          </a:p>
          <a:p>
            <a:r>
              <a:rPr lang="en-US" dirty="0" err="1" smtClean="0">
                <a:solidFill>
                  <a:srgbClr val="FFFFFF"/>
                </a:solidFill>
                <a:latin typeface="Helvetica"/>
                <a:cs typeface="Helvetica"/>
              </a:rPr>
              <a:t>Driskell</a:t>
            </a:r>
            <a:r>
              <a:rPr lang="en-US" dirty="0" smtClean="0">
                <a:solidFill>
                  <a:srgbClr val="FFFFFF"/>
                </a:solidFill>
                <a:latin typeface="Helvetica"/>
                <a:cs typeface="Helvetica"/>
              </a:rPr>
              <a:t>, C. (2008). </a:t>
            </a:r>
            <a:r>
              <a:rPr lang="en-US" i="1" dirty="0" smtClean="0">
                <a:solidFill>
                  <a:srgbClr val="FFFFFF"/>
                </a:solidFill>
                <a:latin typeface="Helvetica"/>
                <a:cs typeface="Helvetica"/>
              </a:rPr>
              <a:t>Critical Voices in Action: Teaching for Social Justice in</a:t>
            </a:r>
            <a:r>
              <a:rPr lang="en-US" i="1" dirty="0" smtClean="0">
                <a:solidFill>
                  <a:srgbClr val="FFFFFF"/>
                </a:solidFill>
                <a:latin typeface="Helvetica"/>
                <a:cs typeface="Helvetica"/>
              </a:rPr>
              <a:t> 	Community</a:t>
            </a:r>
            <a:r>
              <a:rPr lang="en-US" i="1" dirty="0" smtClean="0">
                <a:solidFill>
                  <a:srgbClr val="FFFFFF"/>
                </a:solidFill>
                <a:latin typeface="Helvetica"/>
                <a:cs typeface="Helvetica"/>
              </a:rPr>
              <a:t>-based Art Education. Georgia: G. Welch School of Art and</a:t>
            </a:r>
            <a:r>
              <a:rPr lang="en-US" i="1" dirty="0" smtClean="0">
                <a:solidFill>
                  <a:srgbClr val="FFFFFF"/>
                </a:solidFill>
                <a:latin typeface="Helvetica"/>
                <a:cs typeface="Helvetica"/>
              </a:rPr>
              <a:t> 	Design </a:t>
            </a:r>
            <a:r>
              <a:rPr lang="en-US" i="1" dirty="0" smtClean="0">
                <a:solidFill>
                  <a:srgbClr val="FFFFFF"/>
                </a:solidFill>
                <a:latin typeface="Helvetica"/>
                <a:cs typeface="Helvetica"/>
              </a:rPr>
              <a:t>at Digital Archive.</a:t>
            </a:r>
          </a:p>
          <a:p>
            <a:r>
              <a:rPr lang="en-US" dirty="0" err="1" smtClean="0">
                <a:solidFill>
                  <a:srgbClr val="FFFFFF"/>
                </a:solidFill>
                <a:latin typeface="Helvetica"/>
                <a:cs typeface="Helvetica"/>
              </a:rPr>
              <a:t>Jaar</a:t>
            </a:r>
            <a:r>
              <a:rPr lang="en-US" dirty="0" smtClean="0">
                <a:solidFill>
                  <a:srgbClr val="FFFFFF"/>
                </a:solidFill>
                <a:latin typeface="Helvetica"/>
                <a:cs typeface="Helvetica"/>
              </a:rPr>
              <a:t>, A. (</a:t>
            </a:r>
            <a:r>
              <a:rPr lang="en-US" dirty="0" err="1" smtClean="0">
                <a:solidFill>
                  <a:srgbClr val="FFFFFF"/>
                </a:solidFill>
                <a:latin typeface="Helvetica"/>
                <a:cs typeface="Helvetica"/>
              </a:rPr>
              <a:t>n.d</a:t>
            </a:r>
            <a:r>
              <a:rPr lang="en-US" dirty="0" smtClean="0">
                <a:solidFill>
                  <a:srgbClr val="FFFFFF"/>
                </a:solidFill>
                <a:latin typeface="Helvetica"/>
                <a:cs typeface="Helvetica"/>
              </a:rPr>
              <a:t>.). SHORT: Alfredo </a:t>
            </a:r>
            <a:r>
              <a:rPr lang="en-US" dirty="0" err="1" smtClean="0">
                <a:solidFill>
                  <a:srgbClr val="FFFFFF"/>
                </a:solidFill>
                <a:latin typeface="Helvetica"/>
                <a:cs typeface="Helvetica"/>
              </a:rPr>
              <a:t>Jaar</a:t>
            </a:r>
            <a:r>
              <a:rPr lang="en-US" dirty="0" smtClean="0">
                <a:solidFill>
                  <a:srgbClr val="FFFFFF"/>
                </a:solidFill>
                <a:latin typeface="Helvetica"/>
                <a:cs typeface="Helvetica"/>
              </a:rPr>
              <a:t>: </a:t>
            </a:r>
            <a:r>
              <a:rPr lang="en-US" dirty="0" err="1" smtClean="0">
                <a:solidFill>
                  <a:srgbClr val="FFFFFF"/>
                </a:solidFill>
                <a:latin typeface="Helvetica"/>
                <a:cs typeface="Helvetica"/>
              </a:rPr>
              <a:t>Gramsci</a:t>
            </a:r>
            <a:r>
              <a:rPr lang="en-US" dirty="0" smtClean="0">
                <a:solidFill>
                  <a:srgbClr val="FFFFFF"/>
                </a:solidFill>
                <a:latin typeface="Helvetica"/>
                <a:cs typeface="Helvetica"/>
              </a:rPr>
              <a:t> &amp; </a:t>
            </a:r>
            <a:r>
              <a:rPr lang="en-US" dirty="0" err="1" smtClean="0">
                <a:solidFill>
                  <a:srgbClr val="FFFFFF"/>
                </a:solidFill>
                <a:latin typeface="Helvetica"/>
                <a:cs typeface="Helvetica"/>
              </a:rPr>
              <a:t>Pasolini</a:t>
            </a:r>
            <a:r>
              <a:rPr lang="en-US" dirty="0" smtClean="0">
                <a:solidFill>
                  <a:srgbClr val="FFFFFF"/>
                </a:solidFill>
                <a:latin typeface="Helvetica"/>
                <a:cs typeface="Helvetica"/>
              </a:rPr>
              <a:t> | Art21. </a:t>
            </a:r>
            <a:r>
              <a:rPr lang="en-US" i="1" dirty="0" smtClean="0">
                <a:solidFill>
                  <a:srgbClr val="FFFFFF"/>
                </a:solidFill>
                <a:latin typeface="Helvetica"/>
                <a:cs typeface="Helvetica"/>
              </a:rPr>
              <a:t>Art21. Retrieved</a:t>
            </a:r>
            <a:r>
              <a:rPr lang="en-US" i="1" dirty="0" smtClean="0">
                <a:solidFill>
                  <a:srgbClr val="FFFFFF"/>
                </a:solidFill>
                <a:latin typeface="Helvetica"/>
                <a:cs typeface="Helvetica"/>
              </a:rPr>
              <a:t> 	July </a:t>
            </a:r>
            <a:r>
              <a:rPr lang="en-US" i="1" dirty="0" smtClean="0">
                <a:solidFill>
                  <a:srgbClr val="FFFFFF"/>
                </a:solidFill>
                <a:latin typeface="Helvetica"/>
                <a:cs typeface="Helvetica"/>
              </a:rPr>
              <a:t>6, 2012, from </a:t>
            </a:r>
            <a:r>
              <a:rPr lang="en-US" i="1" dirty="0" smtClean="0">
                <a:solidFill>
                  <a:srgbClr val="FFFFFF"/>
                </a:solidFill>
                <a:latin typeface="Helvetica"/>
                <a:cs typeface="Helvetica"/>
                <a:hlinkClick r:id="rId2"/>
              </a:rPr>
              <a:t>http://www.art21.org/videos/short-alfredo-jaar-gramsci</a:t>
            </a:r>
            <a:r>
              <a:rPr lang="en-US" i="1" dirty="0" smtClean="0">
                <a:solidFill>
                  <a:srgbClr val="FFFFFF"/>
                </a:solidFill>
                <a:latin typeface="Helvetica"/>
                <a:cs typeface="Helvetica"/>
                <a:hlinkClick r:id="rId2"/>
              </a:rPr>
              <a:t>-</a:t>
            </a:r>
            <a:r>
              <a:rPr lang="en-US" i="1" dirty="0" smtClean="0">
                <a:solidFill>
                  <a:srgbClr val="FFFFFF"/>
                </a:solidFill>
                <a:latin typeface="Helvetica"/>
                <a:cs typeface="Helvetica"/>
              </a:rPr>
              <a:t>	</a:t>
            </a:r>
            <a:r>
              <a:rPr lang="en-US" i="1" dirty="0" err="1" smtClean="0">
                <a:solidFill>
                  <a:srgbClr val="FFFFFF"/>
                </a:solidFill>
                <a:latin typeface="Helvetica"/>
                <a:cs typeface="Helvetica"/>
              </a:rPr>
              <a:t>pasolini</a:t>
            </a:r>
            <a:endParaRPr lang="en-US" i="1" dirty="0" smtClean="0">
              <a:solidFill>
                <a:srgbClr val="FFFFFF"/>
              </a:solidFill>
              <a:latin typeface="Helvetica"/>
              <a:cs typeface="Helvetica"/>
            </a:endParaRPr>
          </a:p>
          <a:p>
            <a:r>
              <a:rPr lang="en-US" dirty="0" smtClean="0">
                <a:solidFill>
                  <a:srgbClr val="FFFFFF"/>
                </a:solidFill>
                <a:latin typeface="Helvetica"/>
                <a:cs typeface="Helvetica"/>
              </a:rPr>
              <a:t>Memphis Black Arts Alliance. (</a:t>
            </a:r>
            <a:r>
              <a:rPr lang="en-US" dirty="0" err="1" smtClean="0">
                <a:solidFill>
                  <a:srgbClr val="FFFFFF"/>
                </a:solidFill>
                <a:latin typeface="Helvetica"/>
                <a:cs typeface="Helvetica"/>
              </a:rPr>
              <a:t>n.d</a:t>
            </a:r>
            <a:r>
              <a:rPr lang="en-US" dirty="0" smtClean="0">
                <a:solidFill>
                  <a:srgbClr val="FFFFFF"/>
                </a:solidFill>
                <a:latin typeface="Helvetica"/>
                <a:cs typeface="Helvetica"/>
              </a:rPr>
              <a:t>.). </a:t>
            </a:r>
            <a:r>
              <a:rPr lang="en-US" i="1" dirty="0" smtClean="0">
                <a:solidFill>
                  <a:srgbClr val="FFFFFF"/>
                </a:solidFill>
                <a:latin typeface="Helvetica"/>
                <a:cs typeface="Helvetica"/>
              </a:rPr>
              <a:t>Memphis Black Arts Alliance. Retrieved July</a:t>
            </a:r>
            <a:r>
              <a:rPr lang="en-US" i="1" dirty="0" smtClean="0">
                <a:solidFill>
                  <a:srgbClr val="FFFFFF"/>
                </a:solidFill>
                <a:latin typeface="Helvetica"/>
                <a:cs typeface="Helvetica"/>
              </a:rPr>
              <a:t> 	6</a:t>
            </a:r>
            <a:r>
              <a:rPr lang="en-US" i="1" dirty="0" smtClean="0">
                <a:solidFill>
                  <a:srgbClr val="FFFFFF"/>
                </a:solidFill>
                <a:latin typeface="Helvetica"/>
                <a:cs typeface="Helvetica"/>
              </a:rPr>
              <a:t>, 2012, from http://</a:t>
            </a:r>
            <a:r>
              <a:rPr lang="en-US" i="1" dirty="0" err="1" smtClean="0">
                <a:solidFill>
                  <a:srgbClr val="FFFFFF"/>
                </a:solidFill>
                <a:latin typeface="Helvetica"/>
                <a:cs typeface="Helvetica"/>
              </a:rPr>
              <a:t>www.memphisblackartsalliance.org/index.php</a:t>
            </a:r>
            <a:endParaRPr lang="en-US" i="1" dirty="0" smtClean="0">
              <a:solidFill>
                <a:srgbClr val="FFFFFF"/>
              </a:solidFill>
              <a:latin typeface="Helvetica"/>
              <a:cs typeface="Helvetica"/>
            </a:endParaRPr>
          </a:p>
          <a:p>
            <a:r>
              <a:rPr lang="en-US" dirty="0" smtClean="0">
                <a:solidFill>
                  <a:srgbClr val="FFFFFF"/>
                </a:solidFill>
                <a:latin typeface="Helvetica"/>
                <a:cs typeface="Helvetica"/>
              </a:rPr>
              <a:t>Odessa Memphis. (</a:t>
            </a:r>
            <a:r>
              <a:rPr lang="en-US" dirty="0" err="1" smtClean="0">
                <a:solidFill>
                  <a:srgbClr val="FFFFFF"/>
                </a:solidFill>
                <a:latin typeface="Helvetica"/>
                <a:cs typeface="Helvetica"/>
              </a:rPr>
              <a:t>n.d</a:t>
            </a:r>
            <a:r>
              <a:rPr lang="en-US" dirty="0" smtClean="0">
                <a:solidFill>
                  <a:srgbClr val="FFFFFF"/>
                </a:solidFill>
                <a:latin typeface="Helvetica"/>
                <a:cs typeface="Helvetica"/>
              </a:rPr>
              <a:t>.). </a:t>
            </a:r>
            <a:r>
              <a:rPr lang="en-US" i="1" dirty="0" smtClean="0">
                <a:solidFill>
                  <a:srgbClr val="FFFFFF"/>
                </a:solidFill>
                <a:latin typeface="Helvetica"/>
                <a:cs typeface="Helvetica"/>
              </a:rPr>
              <a:t>Odessa Memphis. Retrieved July 6, 2012, from</a:t>
            </a:r>
            <a:r>
              <a:rPr lang="en-US" i="1" dirty="0" smtClean="0">
                <a:solidFill>
                  <a:srgbClr val="FFFFFF"/>
                </a:solidFill>
                <a:latin typeface="Helvetica"/>
                <a:cs typeface="Helvetica"/>
              </a:rPr>
              <a:t> 	</a:t>
            </a:r>
            <a:r>
              <a:rPr lang="en-US" i="1" dirty="0" err="1" smtClean="0">
                <a:solidFill>
                  <a:srgbClr val="FFFFFF"/>
                </a:solidFill>
                <a:latin typeface="Helvetica"/>
                <a:cs typeface="Helvetica"/>
              </a:rPr>
              <a:t>www.odessamemphis.org</a:t>
            </a:r>
            <a:r>
              <a:rPr lang="en-US" i="1" dirty="0" smtClean="0">
                <a:solidFill>
                  <a:srgbClr val="FFFFFF"/>
                </a:solidFill>
                <a:latin typeface="Helvetica"/>
                <a:cs typeface="Helvetica"/>
              </a:rPr>
              <a:t>/</a:t>
            </a:r>
          </a:p>
          <a:p>
            <a:r>
              <a:rPr lang="en-US" dirty="0" smtClean="0">
                <a:solidFill>
                  <a:srgbClr val="FFFFFF"/>
                </a:solidFill>
                <a:latin typeface="Helvetica"/>
                <a:cs typeface="Helvetica"/>
              </a:rPr>
              <a:t>Peter London. (</a:t>
            </a:r>
            <a:r>
              <a:rPr lang="en-US" dirty="0" err="1" smtClean="0">
                <a:solidFill>
                  <a:srgbClr val="FFFFFF"/>
                </a:solidFill>
                <a:latin typeface="Helvetica"/>
                <a:cs typeface="Helvetica"/>
              </a:rPr>
              <a:t>n.d</a:t>
            </a:r>
            <a:r>
              <a:rPr lang="en-US" dirty="0" smtClean="0">
                <a:solidFill>
                  <a:srgbClr val="FFFFFF"/>
                </a:solidFill>
                <a:latin typeface="Helvetica"/>
                <a:cs typeface="Helvetica"/>
              </a:rPr>
              <a:t>.). </a:t>
            </a:r>
            <a:r>
              <a:rPr lang="en-US" i="1" dirty="0" smtClean="0">
                <a:solidFill>
                  <a:srgbClr val="FFFFFF"/>
                </a:solidFill>
                <a:latin typeface="Helvetica"/>
                <a:cs typeface="Helvetica"/>
              </a:rPr>
              <a:t>Peter London. Retrieved July 2, 2012, from http:/</a:t>
            </a:r>
            <a:r>
              <a:rPr lang="en-US" i="1" dirty="0" smtClean="0">
                <a:solidFill>
                  <a:srgbClr val="FFFFFF"/>
                </a:solidFill>
                <a:latin typeface="Helvetica"/>
                <a:cs typeface="Helvetica"/>
              </a:rPr>
              <a:t>/	</a:t>
            </a:r>
            <a:r>
              <a:rPr lang="en-US" i="1" dirty="0" err="1" smtClean="0">
                <a:solidFill>
                  <a:srgbClr val="FFFFFF"/>
                </a:solidFill>
                <a:latin typeface="Helvetica"/>
                <a:cs typeface="Helvetica"/>
              </a:rPr>
              <a:t>www.peterlondon.us</a:t>
            </a:r>
            <a:r>
              <a:rPr lang="en-US" i="1" dirty="0" smtClean="0">
                <a:solidFill>
                  <a:srgbClr val="FFFFFF"/>
                </a:solidFill>
                <a:latin typeface="Helvetica"/>
                <a:cs typeface="Helvetica"/>
              </a:rPr>
              <a:t>/</a:t>
            </a:r>
          </a:p>
          <a:p>
            <a:r>
              <a:rPr lang="en-US" dirty="0" smtClean="0">
                <a:solidFill>
                  <a:srgbClr val="FFFFFF"/>
                </a:solidFill>
                <a:latin typeface="Helvetica"/>
                <a:cs typeface="Helvetica"/>
              </a:rPr>
              <a:t>Ulbricht, J. (2005). What Is Community-Based Art Education? . </a:t>
            </a:r>
            <a:r>
              <a:rPr lang="en-US" i="1" dirty="0" smtClean="0">
                <a:solidFill>
                  <a:srgbClr val="FFFFFF"/>
                </a:solidFill>
                <a:latin typeface="Helvetica"/>
                <a:cs typeface="Helvetica"/>
              </a:rPr>
              <a:t>Art Education, </a:t>
            </a:r>
            <a:r>
              <a:rPr lang="en-US" i="1" dirty="0" smtClean="0">
                <a:solidFill>
                  <a:srgbClr val="FFFFFF"/>
                </a:solidFill>
                <a:latin typeface="Helvetica"/>
                <a:cs typeface="Helvetica"/>
              </a:rPr>
              <a:t>58	(</a:t>
            </a:r>
            <a:r>
              <a:rPr lang="en-US" i="1" dirty="0" smtClean="0">
                <a:solidFill>
                  <a:srgbClr val="FFFFFF"/>
                </a:solidFill>
                <a:latin typeface="Helvetica"/>
                <a:cs typeface="Helvetica"/>
              </a:rPr>
              <a:t>2), 6-12. Retrieved July 2, 2012, from the ERIC database</a:t>
            </a:r>
            <a:r>
              <a:rPr lang="en-US" i="1" dirty="0" smtClean="0"/>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1281</TotalTime>
  <Words>622</Words>
  <Application>Microsoft Macintosh PowerPoint</Application>
  <PresentationFormat>On-screen Show (4:3)</PresentationFormat>
  <Paragraphs>55</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Community Based Arts Education</vt:lpstr>
      <vt:lpstr>Slide 2</vt:lpstr>
      <vt:lpstr>Slide 3</vt:lpstr>
      <vt:lpstr>Jaume Plensa, Crown Fountain, 2004 </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Based Arts Education</dc:title>
  <dc:creator>Rachel Crown</dc:creator>
  <cp:lastModifiedBy>Rachel Crown</cp:lastModifiedBy>
  <cp:revision>9</cp:revision>
  <dcterms:created xsi:type="dcterms:W3CDTF">2012-07-06T18:46:07Z</dcterms:created>
  <dcterms:modified xsi:type="dcterms:W3CDTF">2012-07-06T18:50:29Z</dcterms:modified>
</cp:coreProperties>
</file>